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FE7CE14-A668-4556-BC20-C00BACC727E8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31A8F5E-6331-428A-B94F-EED4334605A8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DA455-837D-49D8-AD91-1F8605D6A65F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F25C2-B04C-4FD4-A0D3-557C3E3F7830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865D8-C7C8-42A8-8BE1-D70A5117E878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iq/url?sa=i&amp;rct=j&amp;q=&amp;esrc=s&amp;source=images&amp;cd=&amp;cad=rja&amp;uact=8&amp;ved=2ahUKEwirrqLhmIXaAhXSKFAKHXqeAvoQjRx6BAgAEAU&amp;url=https://www.dreamstime.com/royalty-free-stock-images-protozoa-image22943129&amp;psig=AOvVaw2bIGXpGYC4hKCqUEoDJ1hN&amp;ust=152198886830523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Microscopic_scal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ytostome" TargetMode="External"/><Relationship Id="rId2" Type="http://schemas.openxmlformats.org/officeDocument/2006/relationships/hyperlink" Target="https://en.wikipedia.org/wiki/Osmotroph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iomass" TargetMode="External"/><Relationship Id="rId2" Type="http://schemas.openxmlformats.org/officeDocument/2006/relationships/hyperlink" Target="https://en.wikipedia.org/wiki/Microinvertebrat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lagella" TargetMode="External"/><Relationship Id="rId2" Type="http://schemas.openxmlformats.org/officeDocument/2006/relationships/hyperlink" Target="http://atelim.com/klass-jgutikonosci-mastigophora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Pseudopodia" TargetMode="External"/><Relationship Id="rId5" Type="http://schemas.openxmlformats.org/officeDocument/2006/relationships/hyperlink" Target="https://en.wikipedia.org/wiki/Cilia" TargetMode="External"/><Relationship Id="rId4" Type="http://schemas.openxmlformats.org/officeDocument/2006/relationships/hyperlink" Target="https://en.wikipedia.org/wiki/Ciliat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00042"/>
            <a:ext cx="1476400" cy="143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571480"/>
            <a:ext cx="136703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285984" y="357166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ar-IQ" sz="2000" dirty="0" smtClean="0"/>
          </a:p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Al-</a:t>
            </a:r>
            <a:r>
              <a:rPr lang="en-US" sz="2000" b="1" dirty="0" err="1" smtClean="0"/>
              <a:t>Karkh</a:t>
            </a:r>
            <a:r>
              <a:rPr lang="en-US" sz="2000" b="1" dirty="0" smtClean="0"/>
              <a:t> University for Science </a:t>
            </a:r>
          </a:p>
          <a:p>
            <a:pPr algn="ctr"/>
            <a:r>
              <a:rPr lang="en-US" sz="2000" b="1" dirty="0" smtClean="0"/>
              <a:t>Collage of Science </a:t>
            </a:r>
          </a:p>
          <a:p>
            <a:pPr algn="ctr"/>
            <a:r>
              <a:rPr lang="en-US" sz="2000" b="1" dirty="0" smtClean="0"/>
              <a:t>Medical Physics Department </a:t>
            </a:r>
            <a:endParaRPr lang="ar-IQ" sz="2000" dirty="0"/>
          </a:p>
        </p:txBody>
      </p:sp>
      <p:sp>
        <p:nvSpPr>
          <p:cNvPr id="6" name="Rectangle 5"/>
          <p:cNvSpPr/>
          <p:nvPr/>
        </p:nvSpPr>
        <p:spPr>
          <a:xfrm>
            <a:off x="2285984" y="2357431"/>
            <a:ext cx="457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ar-IQ" sz="2800" dirty="0" smtClean="0"/>
          </a:p>
          <a:p>
            <a:pPr algn="ctr"/>
            <a:r>
              <a:rPr lang="en-US" sz="2800" b="1" dirty="0" smtClean="0"/>
              <a:t>General </a:t>
            </a:r>
            <a:r>
              <a:rPr lang="en-US" sz="2800" b="1" dirty="0" smtClean="0"/>
              <a:t>Biology II </a:t>
            </a:r>
          </a:p>
          <a:p>
            <a:pPr algn="ctr"/>
            <a:r>
              <a:rPr lang="en-US" sz="2800" dirty="0" smtClean="0"/>
              <a:t>" </a:t>
            </a:r>
            <a:r>
              <a:rPr lang="en-US" sz="2800" b="1" dirty="0" smtClean="0"/>
              <a:t>Practical</a:t>
            </a:r>
            <a:r>
              <a:rPr lang="en-US" sz="2800" dirty="0" smtClean="0"/>
              <a:t>"</a:t>
            </a:r>
            <a:endParaRPr lang="ar-IQ" sz="2800" dirty="0"/>
          </a:p>
        </p:txBody>
      </p:sp>
      <p:sp>
        <p:nvSpPr>
          <p:cNvPr id="7" name="Rectangle 6"/>
          <p:cNvSpPr/>
          <p:nvPr/>
        </p:nvSpPr>
        <p:spPr>
          <a:xfrm>
            <a:off x="0" y="4000504"/>
            <a:ext cx="89297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Prepared by</a:t>
            </a:r>
            <a:endParaRPr lang="ar-IQ" sz="2400" b="1" dirty="0" smtClean="0"/>
          </a:p>
          <a:p>
            <a:pPr algn="ctr"/>
            <a:r>
              <a:rPr lang="en-US" sz="2400" b="1" dirty="0" smtClean="0"/>
              <a:t> </a:t>
            </a:r>
            <a:endParaRPr lang="en-US" sz="2400" b="1" dirty="0" smtClean="0"/>
          </a:p>
          <a:p>
            <a:pPr algn="ctr"/>
            <a:r>
              <a:rPr lang="en-US" sz="2400" dirty="0" smtClean="0"/>
              <a:t>Dr. </a:t>
            </a:r>
            <a:r>
              <a:rPr lang="en-US" sz="2400" dirty="0" err="1" smtClean="0"/>
              <a:t>Hiba</a:t>
            </a:r>
            <a:r>
              <a:rPr lang="en-US" sz="2400" dirty="0" smtClean="0"/>
              <a:t> </a:t>
            </a:r>
            <a:r>
              <a:rPr lang="en-US" sz="2400" dirty="0" err="1" smtClean="0"/>
              <a:t>Shakir</a:t>
            </a:r>
            <a:r>
              <a:rPr lang="en-US" sz="2400" dirty="0" smtClean="0"/>
              <a:t> </a:t>
            </a:r>
            <a:r>
              <a:rPr lang="en-US" sz="2400" dirty="0" smtClean="0"/>
              <a:t>Ahmed                    Dr. </a:t>
            </a:r>
            <a:r>
              <a:rPr lang="en-US" sz="2400" dirty="0" err="1" smtClean="0"/>
              <a:t>Rawa</a:t>
            </a:r>
            <a:r>
              <a:rPr lang="en-US" sz="2400" dirty="0" smtClean="0"/>
              <a:t> Abdul </a:t>
            </a:r>
            <a:r>
              <a:rPr lang="en-US" sz="2400" dirty="0" err="1" smtClean="0"/>
              <a:t>Redha</a:t>
            </a:r>
            <a:r>
              <a:rPr lang="en-US" sz="2400" dirty="0" smtClean="0"/>
              <a:t> Aziz</a:t>
            </a:r>
            <a:endParaRPr lang="en-US" sz="2400" dirty="0" smtClean="0"/>
          </a:p>
          <a:p>
            <a:r>
              <a:rPr lang="en-US" sz="2400" b="1" dirty="0" err="1" smtClean="0"/>
              <a:t>Ph.D</a:t>
            </a:r>
            <a:r>
              <a:rPr lang="en-US" sz="2400" b="1" dirty="0" smtClean="0"/>
              <a:t> Microbiology/Immunity          </a:t>
            </a:r>
            <a:r>
              <a:rPr lang="en-US" sz="2400" b="1" dirty="0" err="1" smtClean="0"/>
              <a:t>Ph.D</a:t>
            </a:r>
            <a:r>
              <a:rPr lang="en-US" sz="2400" b="1" dirty="0" smtClean="0"/>
              <a:t> Antibiotic Molecular Biology</a:t>
            </a:r>
          </a:p>
          <a:p>
            <a:pPr algn="ctr"/>
            <a:r>
              <a:rPr lang="en-US" sz="2400" dirty="0" smtClean="0"/>
              <a:t>    </a:t>
            </a:r>
          </a:p>
          <a:p>
            <a:pPr algn="ctr"/>
            <a:r>
              <a:rPr lang="en-US" sz="2400" dirty="0" err="1" smtClean="0"/>
              <a:t>Gada</a:t>
            </a:r>
            <a:r>
              <a:rPr lang="en-US" sz="2400" dirty="0" smtClean="0"/>
              <a:t> </a:t>
            </a:r>
            <a:r>
              <a:rPr lang="en-US" sz="2400" dirty="0" err="1" smtClean="0"/>
              <a:t>Readh</a:t>
            </a:r>
            <a:r>
              <a:rPr lang="en-US" sz="2400" dirty="0" smtClean="0"/>
              <a:t> Hassan </a:t>
            </a:r>
          </a:p>
          <a:p>
            <a:pPr algn="ctr"/>
            <a:r>
              <a:rPr lang="en-US" sz="2400" b="1" dirty="0" err="1" smtClean="0"/>
              <a:t>MS.c</a:t>
            </a:r>
            <a:r>
              <a:rPr lang="en-US" sz="2400" b="1" dirty="0" smtClean="0"/>
              <a:t> of Biotechnology</a:t>
            </a:r>
            <a:endParaRPr lang="ar-IQ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857356" y="2000240"/>
            <a:ext cx="2476191" cy="187619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نتيجة بحث الصور عن ‪balantidium coli‬‏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786314" y="2000240"/>
            <a:ext cx="2505075" cy="200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857356" y="4214818"/>
            <a:ext cx="2505075" cy="1924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نتيجة بحث الصور عن ‪plasmodium malaria‬‏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786314" y="4214818"/>
            <a:ext cx="2447925" cy="192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Protozoa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Lab ((6))</a:t>
            </a:r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Protozoa</a:t>
            </a:r>
            <a:endParaRPr lang="ar-IQ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They are a large group of single-celled, usually microscopic, eukaryotic organisms, such as amoebas, ciliates, flagellates, and </a:t>
            </a:r>
            <a:r>
              <a:rPr lang="en-US" dirty="0" err="1"/>
              <a:t>sporozoans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en-US" dirty="0"/>
          </a:p>
          <a:p>
            <a:pPr algn="l" rtl="0"/>
            <a:endParaRPr lang="ar-IQ" dirty="0"/>
          </a:p>
        </p:txBody>
      </p:sp>
      <p:pic>
        <p:nvPicPr>
          <p:cNvPr id="4" name="irc_mi" descr="نتيجة بحث الصور عن ‪Protozoa‬‏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3929066"/>
            <a:ext cx="220980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characteristics of these microorganisms are</a:t>
            </a:r>
            <a:r>
              <a:rPr lang="en-US" sz="2800" b="1" dirty="0" smtClean="0"/>
              <a:t>:</a:t>
            </a:r>
            <a:endParaRPr lang="ar-IQ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85000" lnSpcReduction="20000"/>
          </a:bodyPr>
          <a:lstStyle/>
          <a:p>
            <a:pPr lvl="0" algn="just" rtl="0"/>
            <a:r>
              <a:rPr lang="en-US" dirty="0">
                <a:hlinkClick r:id="rId2" tooltip="Microscopic scale"/>
              </a:rPr>
              <a:t>Microscopic</a:t>
            </a:r>
            <a:r>
              <a:rPr lang="en-US" dirty="0"/>
              <a:t> organisms</a:t>
            </a:r>
          </a:p>
          <a:p>
            <a:pPr lvl="0" algn="just" rtl="0"/>
            <a:r>
              <a:rPr lang="en-US" dirty="0"/>
              <a:t>Eukaryotic unicellular </a:t>
            </a:r>
          </a:p>
          <a:p>
            <a:pPr lvl="0" algn="just" rtl="0"/>
            <a:r>
              <a:rPr lang="en-US" dirty="0"/>
              <a:t>Small size: 10 to 52 µm </a:t>
            </a:r>
          </a:p>
          <a:p>
            <a:pPr lvl="0" algn="just" rtl="0"/>
            <a:r>
              <a:rPr lang="en-US" dirty="0"/>
              <a:t>No cell wall</a:t>
            </a:r>
          </a:p>
          <a:p>
            <a:pPr lvl="0" algn="just" rtl="0"/>
            <a:r>
              <a:rPr lang="en-US" dirty="0"/>
              <a:t>Mostly heterotrophic</a:t>
            </a:r>
          </a:p>
          <a:p>
            <a:pPr lvl="0" algn="just" rtl="0"/>
            <a:r>
              <a:rPr lang="en-US" dirty="0"/>
              <a:t>Very dependent on moisture</a:t>
            </a:r>
          </a:p>
          <a:p>
            <a:pPr lvl="0" algn="just" rtl="0"/>
            <a:r>
              <a:rPr lang="en-US" dirty="0"/>
              <a:t>Mostly motile with flagella, cilia or amoeboid</a:t>
            </a:r>
          </a:p>
          <a:p>
            <a:pPr lvl="0" algn="just" rtl="0"/>
            <a:r>
              <a:rPr lang="en-US" dirty="0"/>
              <a:t>Similar to animal (mobility and </a:t>
            </a:r>
            <a:r>
              <a:rPr lang="en-US" dirty="0" err="1"/>
              <a:t>heterotroph</a:t>
            </a:r>
            <a:r>
              <a:rPr lang="en-US" dirty="0"/>
              <a:t>), only unicellular  </a:t>
            </a:r>
          </a:p>
          <a:p>
            <a:pPr lvl="0" algn="just" rtl="0"/>
            <a:r>
              <a:rPr lang="en-US" dirty="0"/>
              <a:t>Protozoa depends on: pH, temperature, nutrition and some depends on sunlight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lnSpcReduction="10000"/>
          </a:bodyPr>
          <a:lstStyle/>
          <a:p>
            <a:pPr lvl="0" algn="just" rtl="0"/>
            <a:r>
              <a:rPr lang="en-US" dirty="0"/>
              <a:t>Habitat: they can grow in marine habitat, fresh water, soil, mosses or symbiotic, or parasites in other organisms (most protozoa are parasites)</a:t>
            </a:r>
          </a:p>
          <a:p>
            <a:pPr lvl="0" algn="just" rtl="0"/>
            <a:r>
              <a:rPr lang="en-US" dirty="0"/>
              <a:t>Feed by:</a:t>
            </a:r>
          </a:p>
          <a:p>
            <a:pPr lvl="0" algn="just" rtl="0"/>
            <a:r>
              <a:rPr lang="en-US" dirty="0" err="1">
                <a:hlinkClick r:id="rId2" tooltip="Osmotrophy"/>
              </a:rPr>
              <a:t>Osmotrophy</a:t>
            </a:r>
            <a:endParaRPr lang="en-US" dirty="0"/>
          </a:p>
          <a:p>
            <a:pPr lvl="0" algn="just" rtl="0"/>
            <a:r>
              <a:rPr lang="en-US" dirty="0" err="1"/>
              <a:t>Phagocytosis</a:t>
            </a:r>
            <a:r>
              <a:rPr lang="en-US" dirty="0"/>
              <a:t> </a:t>
            </a:r>
          </a:p>
          <a:p>
            <a:pPr lvl="0" algn="just" rtl="0"/>
            <a:r>
              <a:rPr lang="en-US" dirty="0" err="1">
                <a:hlinkClick r:id="rId3" tooltip="Cytostome"/>
              </a:rPr>
              <a:t>Cytostome</a:t>
            </a:r>
            <a:r>
              <a:rPr lang="en-US" dirty="0"/>
              <a:t> </a:t>
            </a:r>
          </a:p>
          <a:p>
            <a:pPr lvl="0" algn="just" rtl="0"/>
            <a:r>
              <a:rPr lang="en-US" dirty="0"/>
              <a:t>Reproduction in these organisms varies, but most genera reproduce either asexually or sexually.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pPr lvl="0"/>
            <a:r>
              <a:rPr lang="en-US" sz="2800" b="1" u="sng" dirty="0"/>
              <a:t>The importance of protozoa are</a:t>
            </a:r>
            <a:r>
              <a:rPr lang="en-US" sz="2800" b="1" u="sng" dirty="0" smtClean="0"/>
              <a:t>:</a:t>
            </a:r>
            <a:endParaRPr lang="ar-IQ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rtl="0"/>
            <a:r>
              <a:rPr lang="en-US" dirty="0"/>
              <a:t>Some protozoa are an important food source for </a:t>
            </a:r>
            <a:r>
              <a:rPr lang="en-US" dirty="0" err="1">
                <a:hlinkClick r:id="rId2" tooltip="Microinvertebrate"/>
              </a:rPr>
              <a:t>microinvertebrates</a:t>
            </a:r>
            <a:endParaRPr lang="en-US" dirty="0"/>
          </a:p>
          <a:p>
            <a:pPr lvl="0" algn="just" rtl="0"/>
            <a:r>
              <a:rPr lang="en-US" dirty="0"/>
              <a:t>They control bacteria populations and </a:t>
            </a:r>
            <a:r>
              <a:rPr lang="en-US" dirty="0">
                <a:hlinkClick r:id="rId3" tooltip="Biomass"/>
              </a:rPr>
              <a:t>biomass</a:t>
            </a:r>
            <a:r>
              <a:rPr lang="en-US" dirty="0"/>
              <a:t> to some extent</a:t>
            </a:r>
          </a:p>
          <a:p>
            <a:pPr lvl="0" algn="just" rtl="0"/>
            <a:r>
              <a:rPr lang="en-US" dirty="0"/>
              <a:t>They can stimulate decomposition of organic matter</a:t>
            </a:r>
          </a:p>
          <a:p>
            <a:pPr lvl="0" algn="just" rtl="0"/>
            <a:r>
              <a:rPr lang="en-US" dirty="0"/>
              <a:t>They can play a role in nutrient mobilization</a:t>
            </a:r>
          </a:p>
          <a:p>
            <a:pPr algn="just" rtl="0"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2428868"/>
          <a:ext cx="8229600" cy="3876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Class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Arial"/>
                        </a:rPr>
                        <a:t>Locomotion structure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Example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u="none" strike="noStrike">
                          <a:latin typeface="Times New Roman"/>
                          <a:ea typeface="Calibri"/>
                          <a:cs typeface="Arial"/>
                          <a:hlinkClick r:id="rId2"/>
                        </a:rPr>
                        <a:t>Mastigophora</a:t>
                      </a:r>
                      <a:r>
                        <a:rPr lang="en-US" sz="2000" b="1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u="none" strike="noStrike" dirty="0">
                          <a:latin typeface="Times New Roman"/>
                          <a:ea typeface="Calibri"/>
                          <a:cs typeface="Arial"/>
                          <a:hlinkClick r:id="rId3" tooltip="Flagella"/>
                        </a:rPr>
                        <a:t>Flagella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Arial"/>
                        </a:rPr>
                        <a:t>whip-like structures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i="1" dirty="0">
                          <a:latin typeface="Times New Roman"/>
                          <a:ea typeface="Calibri"/>
                          <a:cs typeface="Arial"/>
                        </a:rPr>
                        <a:t>Euglena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u="none" strike="noStrike">
                          <a:latin typeface="Times New Roman"/>
                          <a:ea typeface="Calibri"/>
                          <a:cs typeface="Arial"/>
                          <a:hlinkClick r:id="rId4" tooltip="Ciliate"/>
                        </a:rPr>
                        <a:t>Ciliate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u="none" strike="noStrike" dirty="0">
                          <a:latin typeface="Times New Roman"/>
                          <a:ea typeface="Calibri"/>
                          <a:cs typeface="Arial"/>
                          <a:hlinkClick r:id="rId5" tooltip="Cilia"/>
                        </a:rPr>
                        <a:t>Cilia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Arial"/>
                        </a:rPr>
                        <a:t>hair-like structures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i="1" dirty="0">
                          <a:latin typeface="Times New Roman"/>
                          <a:ea typeface="Calibri"/>
                          <a:cs typeface="Arial"/>
                        </a:rPr>
                        <a:t>Paramecium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Arial"/>
                        </a:rPr>
                        <a:t>Sarcodina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u="none" strike="noStrike">
                          <a:latin typeface="Times New Roman"/>
                          <a:ea typeface="Calibri"/>
                          <a:cs typeface="Arial"/>
                          <a:hlinkClick r:id="rId6" tooltip="Pseudopodia"/>
                        </a:rPr>
                        <a:t>Pseudopodia</a:t>
                      </a: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foot-like structures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i="1" dirty="0">
                          <a:latin typeface="Times New Roman"/>
                          <a:ea typeface="Calibri"/>
                          <a:cs typeface="Arial"/>
                        </a:rPr>
                        <a:t>Amoeba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Arial"/>
                        </a:rPr>
                        <a:t>Sporozoa 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Non-motile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without locomotion structure but move by gliding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i="1" dirty="0">
                          <a:latin typeface="Times New Roman"/>
                          <a:ea typeface="Calibri"/>
                          <a:cs typeface="Arial"/>
                        </a:rPr>
                        <a:t>Plasmodium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00034" y="785794"/>
            <a:ext cx="77867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0"/>
            <a:r>
              <a:rPr lang="en-US" sz="2800" b="1" dirty="0" smtClean="0">
                <a:solidFill>
                  <a:srgbClr val="FF0000"/>
                </a:solidFill>
              </a:rPr>
              <a:t>The protozoa are classified into four classes on the basis of the structures they possess for locomotion: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صورة ذات صلة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857752" y="3929066"/>
            <a:ext cx="3233744" cy="20661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نتيجة بحث الصور عن ‪Amoeba‬‏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857356" y="4000504"/>
            <a:ext cx="2362199" cy="2190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صورة ذات صلة"/>
          <p:cNvPicPr/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785918" y="1500174"/>
            <a:ext cx="2322195" cy="2266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نتيجة بحث الصور عن ‪paramecium‬‏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cx="http://schemas.microsoft.com/office/drawing/2014/chartex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143504" y="1500174"/>
            <a:ext cx="2428875" cy="22305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/>
              <a:t>Examples of major pathogenic </a:t>
            </a:r>
            <a:r>
              <a:rPr lang="en-US" sz="2800" b="1" u="sng" dirty="0" smtClean="0"/>
              <a:t>protozoa</a:t>
            </a:r>
            <a:endParaRPr lang="ar-IQ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3613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Arial"/>
                        </a:rPr>
                        <a:t>Source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Arial"/>
                        </a:rPr>
                        <a:t>Diseases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Protozoan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IQ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IQ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Amoeboid protozoa 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Humans, water and food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Amoebiasis (intestinal and other symptoms)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latin typeface="Times New Roman"/>
                          <a:ea typeface="Calibri"/>
                          <a:cs typeface="Arial"/>
                        </a:rPr>
                        <a:t>Entamoeba</a:t>
                      </a:r>
                      <a:r>
                        <a:rPr lang="en-US" sz="2000" i="1" dirty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ea typeface="Calibri"/>
                          <a:cs typeface="Arial"/>
                        </a:rPr>
                        <a:t>histolytica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IQ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IQ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Ciliated protozoa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Pigs, cattle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Balantidiosis (intestinal and other symptoms)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latin typeface="Times New Roman"/>
                          <a:ea typeface="Calibri"/>
                          <a:cs typeface="Arial"/>
                        </a:rPr>
                        <a:t>Balantidium</a:t>
                      </a:r>
                      <a:r>
                        <a:rPr lang="en-US" sz="2000" i="1" dirty="0">
                          <a:latin typeface="Times New Roman"/>
                          <a:ea typeface="Calibri"/>
                          <a:cs typeface="Arial"/>
                        </a:rPr>
                        <a:t> coli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IQ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IQ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Flagellated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protozoa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Animals, water and food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Giardiasis (intestinal distress)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latin typeface="Times New Roman"/>
                          <a:ea typeface="Calibri"/>
                          <a:cs typeface="Arial"/>
                        </a:rPr>
                        <a:t>Giardia</a:t>
                      </a:r>
                      <a:r>
                        <a:rPr lang="en-US" sz="2000" i="1" dirty="0"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en-US" sz="2000" i="1" dirty="0" err="1">
                          <a:latin typeface="Times New Roman"/>
                          <a:ea typeface="Calibri"/>
                          <a:cs typeface="Arial"/>
                        </a:rPr>
                        <a:t>lamblia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IQ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IQ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Calibri"/>
                          <a:cs typeface="Arial"/>
                        </a:rPr>
                        <a:t>Nonmotile</a:t>
                      </a: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 protozoa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Arial"/>
                        </a:rPr>
                        <a:t>Human, vector-borne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Arial"/>
                        </a:rPr>
                        <a:t>Malaria (cardiovascular and other symptoms)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Times New Roman"/>
                          <a:ea typeface="Calibri"/>
                          <a:cs typeface="Arial"/>
                        </a:rPr>
                        <a:t>Plasmodium </a:t>
                      </a:r>
                      <a:r>
                        <a:rPr lang="en-US" sz="2000" i="1" dirty="0" err="1">
                          <a:latin typeface="Times New Roman"/>
                          <a:ea typeface="Calibri"/>
                          <a:cs typeface="Arial"/>
                        </a:rPr>
                        <a:t>vivax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339</Words>
  <Application>Microsoft Office PowerPoint</Application>
  <PresentationFormat>عرض على الشاشة (3:4)‏</PresentationFormat>
  <Paragraphs>82</Paragraphs>
  <Slides>10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Office Theme</vt:lpstr>
      <vt:lpstr>الشريحة 1</vt:lpstr>
      <vt:lpstr>Protozoa </vt:lpstr>
      <vt:lpstr>Protozoa</vt:lpstr>
      <vt:lpstr>The characteristics of these microorganisms are:</vt:lpstr>
      <vt:lpstr>الشريحة 5</vt:lpstr>
      <vt:lpstr>The importance of protozoa are:</vt:lpstr>
      <vt:lpstr>الشريحة 7</vt:lpstr>
      <vt:lpstr>الشريحة 8</vt:lpstr>
      <vt:lpstr>Examples of major pathogenic protozoa</vt:lpstr>
      <vt:lpstr>الشريحة 10</vt:lpstr>
    </vt:vector>
  </TitlesOfParts>
  <Company>By DR.Ahmed Saker 2o1O ;)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Protozoa</dc:title>
  <dc:creator>Alrawasi</dc:creator>
  <cp:lastModifiedBy>user</cp:lastModifiedBy>
  <cp:revision>11</cp:revision>
  <dcterms:created xsi:type="dcterms:W3CDTF">2018-05-04T20:00:19Z</dcterms:created>
  <dcterms:modified xsi:type="dcterms:W3CDTF">2018-05-15T06:09:51Z</dcterms:modified>
</cp:coreProperties>
</file>